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838a9f1b12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838a9f1b12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838a9f1b12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38a9f1b12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students describe their neighborhoods.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838a9f1b12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38a9f1b12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838a9f1b12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838a9f1b12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Food Security.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838a9f1b12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838a9f1b12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838a9f1b12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838a9f1b12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 from Covid-19?</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838a9f1b12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838a9f1b12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Bowl with numbers for each group for selecting order of groups to pick their determinant. </a:t>
            </a:r>
            <a:endParaRPr/>
          </a:p>
          <a:p>
            <a:pPr indent="0" lvl="0" marL="0" rtl="0" algn="l">
              <a:spcBef>
                <a:spcPts val="0"/>
              </a:spcBef>
              <a:spcAft>
                <a:spcPts val="0"/>
              </a:spcAft>
              <a:buNone/>
            </a:pPr>
            <a:r>
              <a:rPr lang="en"/>
              <a:t>Introduction, group selection, and group discussion </a:t>
            </a:r>
            <a:r>
              <a:rPr lang="en">
                <a:solidFill>
                  <a:schemeClr val="dk1"/>
                </a:solidFill>
              </a:rPr>
              <a:t>Slide 16-18: 10 min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838a9f1b12_0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838a9f1b12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Share online document with recorder on digital platform (Canvas, Google classroom, etc.). Have Recorder share doc with group members.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838a9f1b12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838a9f1b12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school guidelines on hand to verify student answers. </a:t>
            </a:r>
            <a:endParaRPr/>
          </a:p>
          <a:p>
            <a:pPr indent="0" lvl="0" marL="0" rtl="0" algn="l">
              <a:spcBef>
                <a:spcPts val="0"/>
              </a:spcBef>
              <a:spcAft>
                <a:spcPts val="0"/>
              </a:spcAft>
              <a:buNone/>
            </a:pPr>
            <a:r>
              <a:rPr lang="en"/>
              <a:t>Post guidelines prominently on board or wall during research of any phase of PBL.</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7770847e5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7770847e5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1462caf2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1462caf2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7770847e5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7770847e5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7770847e59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7770847e59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770847e59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770847e59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838a9f1b12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838a9f1b12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notetaker Part 1 and 2.</a:t>
            </a:r>
            <a:endParaRPr/>
          </a:p>
          <a:p>
            <a:pPr indent="0" lvl="0" marL="0" rtl="0" algn="l">
              <a:spcBef>
                <a:spcPts val="0"/>
              </a:spcBef>
              <a:spcAft>
                <a:spcPts val="0"/>
              </a:spcAft>
              <a:buNone/>
            </a:pPr>
            <a:r>
              <a:rPr lang="en"/>
              <a:t>Begin with Part 1 including vocab. Card.</a:t>
            </a:r>
            <a:endParaRPr/>
          </a:p>
          <a:p>
            <a:pPr indent="0" lvl="0" marL="0" rtl="0" algn="l">
              <a:spcBef>
                <a:spcPts val="0"/>
              </a:spcBef>
              <a:spcAft>
                <a:spcPts val="0"/>
              </a:spcAft>
              <a:buNone/>
            </a:pPr>
            <a:r>
              <a:rPr lang="en"/>
              <a:t>Total time for Research: 40 min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838a9f1b12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838a9f1b12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 language of definition. Support group discussion to find a definition in student language. 10 min.</a:t>
            </a:r>
            <a:endParaRPr/>
          </a:p>
          <a:p>
            <a:pPr indent="0" lvl="0" marL="0" rtl="0" algn="l">
              <a:spcBef>
                <a:spcPts val="0"/>
              </a:spcBef>
              <a:spcAft>
                <a:spcPts val="0"/>
              </a:spcAft>
              <a:buNone/>
            </a:pPr>
            <a:r>
              <a:rPr lang="en">
                <a:latin typeface="Times New Roman"/>
                <a:ea typeface="Times New Roman"/>
                <a:cs typeface="Times New Roman"/>
                <a:sym typeface="Times New Roman"/>
              </a:rPr>
              <a:t>Students sort information, evaluate sources, complete note-taker (sheet- Student Guide). 40 min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838a9f1b12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838a9f1b12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8000"/>
                </a:solidFill>
                <a:latin typeface="Times New Roman"/>
                <a:ea typeface="Times New Roman"/>
                <a:cs typeface="Times New Roman"/>
                <a:sym typeface="Times New Roman"/>
              </a:rPr>
              <a:t>Give each group a big sticky sheet of paper or digital platform of choice to report out their findings. 15 min</a:t>
            </a:r>
            <a:endParaRPr>
              <a:solidFill>
                <a:srgbClr val="008000"/>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Facilitate share out in front of class 30 min.</a:t>
            </a:r>
            <a:endParaRPr>
              <a:solidFill>
                <a:srgbClr val="008000"/>
              </a:solidFill>
              <a:latin typeface="Times New Roman"/>
              <a:ea typeface="Times New Roman"/>
              <a:cs typeface="Times New Roman"/>
              <a:sym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838a9f1b12_0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838a9f1b12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Enter social determinants with major factors on class Health Web (optional) 10 min.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7770847e5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g7770847e59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Introduce group self assessment of roles and participation 10 min</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838a9f1b12_0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Google Shape;237;g838a9f1b12_0_2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Do one evaluation together under the camera to explain how the allocation of points works.</a:t>
            </a:r>
            <a:endParaRPr>
              <a:solidFill>
                <a:srgbClr val="38761D"/>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838b7061d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838b7061d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71462caf2b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71462caf2b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838a9f1b1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g838a9f1b12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rgbClr val="38761D"/>
                </a:solidFill>
              </a:rPr>
              <a:t>Open up link and explain different areas of health. Go over challenging vocabulary.</a:t>
            </a:r>
            <a:endParaRPr>
              <a:solidFill>
                <a:srgbClr val="38761D"/>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71462caf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5 min</a:t>
            </a:r>
            <a:endParaRPr/>
          </a:p>
        </p:txBody>
      </p:sp>
      <p:sp>
        <p:nvSpPr>
          <p:cNvPr id="97" name="Google Shape;97;g71462caf2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838a9f1b1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838a9f1b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008000"/>
                </a:solidFill>
                <a:latin typeface="Times New Roman"/>
                <a:ea typeface="Times New Roman"/>
                <a:cs typeface="Times New Roman"/>
                <a:sym typeface="Times New Roman"/>
              </a:rPr>
              <a:t>Hand out group role cards with description and sentences starters;  5 min</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838a9f1b1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38a9f1b1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40 seconds of video only.</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838a9f1b12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838a9f1b12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lvl1pPr lvl="0" rtl="0" algn="l">
              <a:spcBef>
                <a:spcPts val="0"/>
              </a:spcBef>
              <a:spcAft>
                <a:spcPts val="0"/>
              </a:spcAft>
              <a:buClr>
                <a:srgbClr val="FEF7F0"/>
              </a:buClr>
              <a:buSzPts val="1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lvl1pPr indent="-312039" lvl="0" marL="457200" rtl="0" algn="l">
              <a:spcBef>
                <a:spcPts val="600"/>
              </a:spcBef>
              <a:spcAft>
                <a:spcPts val="0"/>
              </a:spcAft>
              <a:buSzPts val="1314"/>
              <a:buChar char="●"/>
              <a:defRPr/>
            </a:lvl1pPr>
            <a:lvl2pPr indent="-320040" lvl="1" marL="914400" rtl="0" algn="l">
              <a:spcBef>
                <a:spcPts val="1600"/>
              </a:spcBef>
              <a:spcAft>
                <a:spcPts val="0"/>
              </a:spcAft>
              <a:buSzPts val="1440"/>
              <a:buChar char="○"/>
              <a:defRPr/>
            </a:lvl2pPr>
            <a:lvl3pPr indent="-297180" lvl="2" marL="1371600" rtl="0" algn="l">
              <a:spcBef>
                <a:spcPts val="1600"/>
              </a:spcBef>
              <a:spcAft>
                <a:spcPts val="0"/>
              </a:spcAft>
              <a:buSzPts val="1080"/>
              <a:buChar char="■"/>
              <a:defRPr/>
            </a:lvl3pPr>
            <a:lvl4pPr indent="-320039" lvl="3" marL="1828800" rtl="0" algn="l">
              <a:spcBef>
                <a:spcPts val="1600"/>
              </a:spcBef>
              <a:spcAft>
                <a:spcPts val="0"/>
              </a:spcAft>
              <a:buSzPts val="1440"/>
              <a:buChar char="●"/>
              <a:defRPr/>
            </a:lvl4pPr>
            <a:lvl5pPr indent="-308610" lvl="4" marL="2286000" rtl="0" algn="l">
              <a:spcBef>
                <a:spcPts val="1600"/>
              </a:spcBef>
              <a:spcAft>
                <a:spcPts val="0"/>
              </a:spcAft>
              <a:buSzPts val="1260"/>
              <a:buChar char="○"/>
              <a:defRPr/>
            </a:lvl5pPr>
            <a:lvl6pPr indent="-320039" lvl="5" marL="2743200" rtl="0" algn="l">
              <a:spcBef>
                <a:spcPts val="1600"/>
              </a:spcBef>
              <a:spcAft>
                <a:spcPts val="0"/>
              </a:spcAft>
              <a:buSzPts val="1440"/>
              <a:buChar char="■"/>
              <a:defRPr/>
            </a:lvl6pPr>
            <a:lvl7pPr indent="-320039" lvl="6" marL="3200400" rtl="0" algn="l">
              <a:spcBef>
                <a:spcPts val="1600"/>
              </a:spcBef>
              <a:spcAft>
                <a:spcPts val="0"/>
              </a:spcAft>
              <a:buSzPts val="1440"/>
              <a:buChar char="●"/>
              <a:defRPr/>
            </a:lvl7pPr>
            <a:lvl8pPr indent="-342900" lvl="7" marL="3657600" rtl="0" algn="l">
              <a:spcBef>
                <a:spcPts val="1600"/>
              </a:spcBef>
              <a:spcAft>
                <a:spcPts val="0"/>
              </a:spcAft>
              <a:buSzPts val="1800"/>
              <a:buChar char="○"/>
              <a:defRPr/>
            </a:lvl8pPr>
            <a:lvl9pPr indent="-342900" lvl="8" marL="4114800" rtl="0" algn="l">
              <a:spcBef>
                <a:spcPts val="1600"/>
              </a:spcBef>
              <a:spcAft>
                <a:spcPts val="1600"/>
              </a:spcAft>
              <a:buSzPts val="1800"/>
              <a:buChar char="■"/>
              <a:defRPr/>
            </a:lvl9pPr>
          </a:lstStyle>
          <a:p/>
        </p:txBody>
      </p:sp>
      <p:sp>
        <p:nvSpPr>
          <p:cNvPr id="53" name="Google Shape;53;p13"/>
          <p:cNvSpPr txBox="1"/>
          <p:nvPr>
            <p:ph idx="10" type="dt"/>
          </p:nvPr>
        </p:nvSpPr>
        <p:spPr>
          <a:xfrm>
            <a:off x="4245936" y="4918460"/>
            <a:ext cx="2002500" cy="170100"/>
          </a:xfrm>
          <a:prstGeom prst="rect">
            <a:avLst/>
          </a:prstGeom>
          <a:noFill/>
          <a:ln>
            <a:noFill/>
          </a:ln>
        </p:spPr>
        <p:txBody>
          <a:bodyPr anchorCtr="0" anchor="b" bIns="0" lIns="91425" spcFirstLastPara="1" rIns="91425"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457200" y="4918460"/>
            <a:ext cx="3657600" cy="171600"/>
          </a:xfrm>
          <a:prstGeom prst="rect">
            <a:avLst/>
          </a:prstGeom>
          <a:noFill/>
          <a:ln>
            <a:noFill/>
          </a:ln>
        </p:spPr>
        <p:txBody>
          <a:bodyPr anchorCtr="0" anchor="b" bIns="0" lIns="91425" spcFirstLastPara="1" rIns="91425"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251448" y="4917186"/>
            <a:ext cx="588300" cy="1716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hyperlink" Target="http://www.youtube.com/watch?v=gysgCEGXgmE" TargetMode="External"/><Relationship Id="rId10" Type="http://schemas.openxmlformats.org/officeDocument/2006/relationships/image" Target="../media/image2.jpg"/><Relationship Id="rId13" Type="http://schemas.openxmlformats.org/officeDocument/2006/relationships/hyperlink" Target="http://www.youtube.com/watch?v=c4CSGZGbX30" TargetMode="External"/><Relationship Id="rId12" Type="http://schemas.openxmlformats.org/officeDocument/2006/relationships/image" Target="../media/image16.jp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4ASKMcdCc3g" TargetMode="External"/><Relationship Id="rId4" Type="http://schemas.openxmlformats.org/officeDocument/2006/relationships/image" Target="../media/image1.jpg"/><Relationship Id="rId9" Type="http://schemas.openxmlformats.org/officeDocument/2006/relationships/hyperlink" Target="http://www.youtube.com/watch?v=ezDjGtRbSPM" TargetMode="External"/><Relationship Id="rId14" Type="http://schemas.openxmlformats.org/officeDocument/2006/relationships/image" Target="../media/image6.jpg"/><Relationship Id="rId5" Type="http://schemas.openxmlformats.org/officeDocument/2006/relationships/hyperlink" Target="http://www.youtube.com/watch?v=G0lYgEuHrgc" TargetMode="External"/><Relationship Id="rId6" Type="http://schemas.openxmlformats.org/officeDocument/2006/relationships/image" Target="../media/image3.jpg"/><Relationship Id="rId7" Type="http://schemas.openxmlformats.org/officeDocument/2006/relationships/hyperlink" Target="http://www.youtube.com/watch?v=xTczn5RUgnk" TargetMode="External"/><Relationship Id="rId8" Type="http://schemas.openxmlformats.org/officeDocument/2006/relationships/image" Target="../media/image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s://1.cdn.edl.io/WUTTdy5n6twrWeuXVdjkb03XhiSLQZaf9aYtJmlBMlxNYNJ7.pdf" TargetMode="External"/><Relationship Id="rId4" Type="http://schemas.openxmlformats.org/officeDocument/2006/relationships/image" Target="../media/image12.png"/><Relationship Id="rId5" Type="http://schemas.openxmlformats.org/officeDocument/2006/relationships/hyperlink" Target="http://www.youtube.com/watch?v=u_BcMXgws6Y" TargetMode="External"/><Relationship Id="rId6"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hyperlink" Target="http://www.youtube.com/watch?v=xTczn5RUgnk" TargetMode="External"/><Relationship Id="rId4" Type="http://schemas.openxmlformats.org/officeDocument/2006/relationships/image" Target="../media/image7.jp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www.youtube.com/watch?v=xTczn5RUgnk" TargetMode="Externa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hyperlink" Target="https://www.youtube.com/watch?v=1iSuZngvCpY"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PBL Lesson #2</a:t>
            </a:r>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rPr>
              <a:t>Social </a:t>
            </a:r>
            <a:r>
              <a:rPr lang="en">
                <a:solidFill>
                  <a:srgbClr val="000000"/>
                </a:solidFill>
              </a:rPr>
              <a:t>Determinant of Health</a:t>
            </a:r>
            <a:endParaRPr>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Economic Stability</a:t>
            </a:r>
            <a:endParaRPr/>
          </a:p>
        </p:txBody>
      </p:sp>
      <p:sp>
        <p:nvSpPr>
          <p:cNvPr id="126" name="Google Shape;126;p2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Enough income to live comfortably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Neighborhood and Physical Environment</a:t>
            </a:r>
            <a:endParaRPr/>
          </a:p>
        </p:txBody>
      </p:sp>
      <p:sp>
        <p:nvSpPr>
          <p:cNvPr id="132" name="Google Shape;132;p2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Place that you live and surrounding buildings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Education</a:t>
            </a:r>
            <a:endParaRPr/>
          </a:p>
        </p:txBody>
      </p:sp>
      <p:sp>
        <p:nvSpPr>
          <p:cNvPr id="138" name="Google Shape;138;p2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Access to a good school system</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Food</a:t>
            </a:r>
            <a:endParaRPr/>
          </a:p>
        </p:txBody>
      </p:sp>
      <p:sp>
        <p:nvSpPr>
          <p:cNvPr id="144" name="Google Shape;144;p2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Food options around you, food security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Social and Community Supports</a:t>
            </a:r>
            <a:endParaRPr/>
          </a:p>
        </p:txBody>
      </p:sp>
      <p:sp>
        <p:nvSpPr>
          <p:cNvPr id="150" name="Google Shape;150;p27"/>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Support networks of friends and family</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8"/>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Healthcare</a:t>
            </a:r>
            <a:endParaRPr/>
          </a:p>
        </p:txBody>
      </p:sp>
      <p:sp>
        <p:nvSpPr>
          <p:cNvPr id="156" name="Google Shape;156;p28"/>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Access to doctors and nurses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9"/>
          <p:cNvSpPr txBox="1"/>
          <p:nvPr>
            <p:ph type="title"/>
          </p:nvPr>
        </p:nvSpPr>
        <p:spPr>
          <a:xfrm>
            <a:off x="444000" y="225400"/>
            <a:ext cx="8497500" cy="7830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Group Task: </a:t>
            </a:r>
            <a:endParaRPr/>
          </a:p>
          <a:p>
            <a:pPr indent="0" lvl="0" marL="0" rtl="0" algn="l">
              <a:spcBef>
                <a:spcPts val="0"/>
              </a:spcBef>
              <a:spcAft>
                <a:spcPts val="0"/>
              </a:spcAft>
              <a:buNone/>
            </a:pPr>
            <a:r>
              <a:rPr lang="en"/>
              <a:t>R</a:t>
            </a:r>
            <a:r>
              <a:rPr lang="en"/>
              <a:t>esearch one Determinant and Share with class</a:t>
            </a:r>
            <a:endParaRPr/>
          </a:p>
        </p:txBody>
      </p:sp>
      <p:sp>
        <p:nvSpPr>
          <p:cNvPr id="162" name="Google Shape;162;p29"/>
          <p:cNvSpPr txBox="1"/>
          <p:nvPr>
            <p:ph idx="1" type="body"/>
          </p:nvPr>
        </p:nvSpPr>
        <p:spPr>
          <a:xfrm>
            <a:off x="444000" y="1249025"/>
            <a:ext cx="8256000" cy="3755400"/>
          </a:xfrm>
          <a:prstGeom prst="rect">
            <a:avLst/>
          </a:prstGeom>
        </p:spPr>
        <p:txBody>
          <a:bodyPr anchorCtr="0" anchor="t" bIns="45700" lIns="91425" spcFirstLastPara="1" rIns="91425" wrap="square" tIns="45700">
            <a:noAutofit/>
          </a:bodyPr>
          <a:lstStyle/>
          <a:p>
            <a:pPr indent="-368300" lvl="0" marL="457200" rtl="0" algn="l">
              <a:spcBef>
                <a:spcPts val="600"/>
              </a:spcBef>
              <a:spcAft>
                <a:spcPts val="0"/>
              </a:spcAft>
              <a:buClr>
                <a:srgbClr val="000000"/>
              </a:buClr>
              <a:buSzPts val="2200"/>
              <a:buAutoNum type="arabicPeriod"/>
            </a:pPr>
            <a:r>
              <a:rPr lang="en" sz="2200">
                <a:solidFill>
                  <a:srgbClr val="000000"/>
                </a:solidFill>
              </a:rPr>
              <a:t>P</a:t>
            </a:r>
            <a:r>
              <a:rPr lang="en" sz="2200">
                <a:solidFill>
                  <a:srgbClr val="000000"/>
                </a:solidFill>
              </a:rPr>
              <a:t>ick your Determinant:</a:t>
            </a:r>
            <a:endParaRPr sz="2200">
              <a:solidFill>
                <a:srgbClr val="000000"/>
              </a:solidFill>
            </a:endParaRPr>
          </a:p>
          <a:p>
            <a:pPr indent="-368300" lvl="1" marL="914400" rtl="0" algn="l">
              <a:spcBef>
                <a:spcPts val="0"/>
              </a:spcBef>
              <a:spcAft>
                <a:spcPts val="0"/>
              </a:spcAft>
              <a:buClr>
                <a:srgbClr val="000000"/>
              </a:buClr>
              <a:buSzPts val="2200"/>
              <a:buChar char="○"/>
            </a:pPr>
            <a:r>
              <a:rPr lang="en" sz="2200">
                <a:solidFill>
                  <a:srgbClr val="000000"/>
                </a:solidFill>
              </a:rPr>
              <a:t>As a group, make a list of priority for social determinants: 1,2,3,4,5</a:t>
            </a:r>
            <a:endParaRPr sz="2200">
              <a:solidFill>
                <a:srgbClr val="000000"/>
              </a:solidFill>
            </a:endParaRPr>
          </a:p>
          <a:p>
            <a:pPr indent="-368300" lvl="1" marL="914400" rtl="0" algn="l">
              <a:spcBef>
                <a:spcPts val="0"/>
              </a:spcBef>
              <a:spcAft>
                <a:spcPts val="0"/>
              </a:spcAft>
              <a:buClr>
                <a:srgbClr val="000000"/>
              </a:buClr>
              <a:buSzPts val="2200"/>
              <a:buChar char="○"/>
            </a:pPr>
            <a:r>
              <a:rPr lang="en" sz="2200" u="sng">
                <a:solidFill>
                  <a:srgbClr val="000000"/>
                </a:solidFill>
              </a:rPr>
              <a:t>Moderator</a:t>
            </a:r>
            <a:r>
              <a:rPr lang="en" sz="2200">
                <a:solidFill>
                  <a:srgbClr val="000000"/>
                </a:solidFill>
              </a:rPr>
              <a:t> picks your starting number from bowl</a:t>
            </a:r>
            <a:endParaRPr sz="2200">
              <a:solidFill>
                <a:srgbClr val="000000"/>
              </a:solidFill>
            </a:endParaRPr>
          </a:p>
          <a:p>
            <a:pPr indent="-368300" lvl="1" marL="914400" rtl="0" algn="l">
              <a:spcBef>
                <a:spcPts val="0"/>
              </a:spcBef>
              <a:spcAft>
                <a:spcPts val="0"/>
              </a:spcAft>
              <a:buClr>
                <a:srgbClr val="000000"/>
              </a:buClr>
              <a:buSzPts val="2200"/>
              <a:buChar char="○"/>
            </a:pPr>
            <a:r>
              <a:rPr lang="en" sz="2200">
                <a:solidFill>
                  <a:srgbClr val="000000"/>
                </a:solidFill>
              </a:rPr>
              <a:t>According to number drawn, come up to pick on determinant to research</a:t>
            </a:r>
            <a:endParaRPr sz="2200">
              <a:solidFill>
                <a:srgbClr val="000000"/>
              </a:solidFill>
            </a:endParaRPr>
          </a:p>
          <a:p>
            <a:pPr indent="-368300" lvl="0" marL="457200" rtl="0" algn="l">
              <a:spcBef>
                <a:spcPts val="0"/>
              </a:spcBef>
              <a:spcAft>
                <a:spcPts val="0"/>
              </a:spcAft>
              <a:buClr>
                <a:srgbClr val="000000"/>
              </a:buClr>
              <a:buSzPts val="2200"/>
              <a:buAutoNum type="arabicPeriod"/>
            </a:pPr>
            <a:r>
              <a:rPr lang="en" sz="2200">
                <a:solidFill>
                  <a:srgbClr val="000000"/>
                </a:solidFill>
              </a:rPr>
              <a:t>Review definition of determinant</a:t>
            </a:r>
            <a:endParaRPr sz="2200">
              <a:solidFill>
                <a:srgbClr val="000000"/>
              </a:solidFill>
            </a:endParaRPr>
          </a:p>
          <a:p>
            <a:pPr indent="-368300" lvl="0" marL="457200" rtl="0" algn="l">
              <a:spcBef>
                <a:spcPts val="0"/>
              </a:spcBef>
              <a:spcAft>
                <a:spcPts val="0"/>
              </a:spcAft>
              <a:buClr>
                <a:srgbClr val="000000"/>
              </a:buClr>
              <a:buSzPts val="2200"/>
              <a:buAutoNum type="arabicPeriod"/>
            </a:pPr>
            <a:r>
              <a:rPr lang="en" sz="2200" u="sng">
                <a:solidFill>
                  <a:srgbClr val="000000"/>
                </a:solidFill>
              </a:rPr>
              <a:t>Moderator </a:t>
            </a:r>
            <a:r>
              <a:rPr lang="en" sz="2200">
                <a:solidFill>
                  <a:srgbClr val="000000"/>
                </a:solidFill>
              </a:rPr>
              <a:t>asks questions for the group if needed</a:t>
            </a:r>
            <a:endParaRPr sz="22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30"/>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Research one Determinant and Share with class </a:t>
            </a:r>
            <a:endParaRPr/>
          </a:p>
        </p:txBody>
      </p:sp>
      <p:sp>
        <p:nvSpPr>
          <p:cNvPr id="168" name="Google Shape;168;p30"/>
          <p:cNvSpPr txBox="1"/>
          <p:nvPr>
            <p:ph idx="1" type="body"/>
          </p:nvPr>
        </p:nvSpPr>
        <p:spPr>
          <a:xfrm>
            <a:off x="457200" y="1207049"/>
            <a:ext cx="8428500" cy="38145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 sz="2800" u="sng">
                <a:solidFill>
                  <a:schemeClr val="dk1"/>
                </a:solidFill>
              </a:rPr>
              <a:t>Assignment Outline</a:t>
            </a:r>
            <a:endParaRPr sz="2400" u="sng">
              <a:solidFill>
                <a:srgbClr val="000000"/>
              </a:solidFill>
            </a:endParaRPr>
          </a:p>
          <a:p>
            <a:pPr indent="-381000" lvl="0" marL="457200" rtl="0" algn="l">
              <a:spcBef>
                <a:spcPts val="600"/>
              </a:spcBef>
              <a:spcAft>
                <a:spcPts val="0"/>
              </a:spcAft>
              <a:buClr>
                <a:srgbClr val="000000"/>
              </a:buClr>
              <a:buSzPts val="2400"/>
              <a:buChar char="●"/>
            </a:pPr>
            <a:r>
              <a:rPr lang="en" sz="2400">
                <a:solidFill>
                  <a:srgbClr val="000000"/>
                </a:solidFill>
              </a:rPr>
              <a:t>Conduct online research and Complete note-taker - shared and submitted online</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Add Definition on back of your vocab. card</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Create short presentation - choice of medium: digital, paper, or whiteboard</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Share results of research with class</a:t>
            </a:r>
            <a:endParaRPr sz="2400">
              <a:solidFill>
                <a:srgbClr val="000000"/>
              </a:solidFill>
            </a:endParaRPr>
          </a:p>
          <a:p>
            <a:pPr indent="-381000" lvl="0" marL="457200" rtl="0" algn="l">
              <a:spcBef>
                <a:spcPts val="0"/>
              </a:spcBef>
              <a:spcAft>
                <a:spcPts val="0"/>
              </a:spcAft>
              <a:buClr>
                <a:srgbClr val="000000"/>
              </a:buClr>
              <a:buSzPts val="2400"/>
              <a:buChar char="●"/>
            </a:pPr>
            <a:r>
              <a:rPr lang="en" sz="2400">
                <a:solidFill>
                  <a:srgbClr val="000000"/>
                </a:solidFill>
              </a:rPr>
              <a:t>Class display of results for reference during next part of project</a:t>
            </a:r>
            <a:endParaRPr sz="2400">
              <a:solidFill>
                <a:srgbClr val="0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1"/>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Research Guidelines</a:t>
            </a:r>
            <a:endParaRPr/>
          </a:p>
        </p:txBody>
      </p:sp>
      <p:sp>
        <p:nvSpPr>
          <p:cNvPr id="174" name="Google Shape;174;p31"/>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sz="2400">
                <a:solidFill>
                  <a:srgbClr val="000000"/>
                </a:solidFill>
              </a:rPr>
              <a:t>Pass out Research Guide: Assessing Sources handout:</a:t>
            </a:r>
            <a:endParaRPr sz="2400">
              <a:solidFill>
                <a:srgbClr val="000000"/>
              </a:solidFill>
            </a:endParaRPr>
          </a:p>
          <a:p>
            <a:pPr indent="-381000" lvl="0" marL="457200" rtl="0" algn="l">
              <a:spcBef>
                <a:spcPts val="1600"/>
              </a:spcBef>
              <a:spcAft>
                <a:spcPts val="0"/>
              </a:spcAft>
              <a:buClr>
                <a:srgbClr val="000000"/>
              </a:buClr>
              <a:buSzPts val="2400"/>
              <a:buAutoNum type="arabicPeriod"/>
            </a:pPr>
            <a:r>
              <a:rPr lang="en" sz="2400">
                <a:solidFill>
                  <a:srgbClr val="000000"/>
                </a:solidFill>
              </a:rPr>
              <a:t>Review guidelines on document</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Write </a:t>
            </a:r>
            <a:r>
              <a:rPr lang="en" sz="2400">
                <a:solidFill>
                  <a:srgbClr val="000000"/>
                </a:solidFill>
              </a:rPr>
              <a:t>guidelines on board.</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Whe</a:t>
            </a:r>
            <a:r>
              <a:rPr lang="en" sz="2400">
                <a:solidFill>
                  <a:srgbClr val="000000"/>
                </a:solidFill>
              </a:rPr>
              <a:t>n checking websites, check validity according to guidelines and select 3 sites.</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Justify validity of sources before using content</a:t>
            </a:r>
            <a:endParaRPr sz="24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32"/>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Criteria to Validate Websites	</a:t>
            </a:r>
            <a:endParaRPr/>
          </a:p>
        </p:txBody>
      </p:sp>
      <p:sp>
        <p:nvSpPr>
          <p:cNvPr id="180" name="Google Shape;180;p32"/>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SzPts val="2400"/>
              <a:buAutoNum type="arabicPeriod"/>
            </a:pPr>
            <a:r>
              <a:rPr lang="en" sz="2400"/>
              <a:t>Accuracy</a:t>
            </a:r>
            <a:endParaRPr sz="2400"/>
          </a:p>
          <a:p>
            <a:pPr indent="-381000" lvl="0" marL="457200" rtl="0" algn="l">
              <a:spcBef>
                <a:spcPts val="0"/>
              </a:spcBef>
              <a:spcAft>
                <a:spcPts val="0"/>
              </a:spcAft>
              <a:buSzPts val="2400"/>
              <a:buAutoNum type="arabicPeriod"/>
            </a:pPr>
            <a:r>
              <a:rPr lang="en" sz="2400"/>
              <a:t>Authority</a:t>
            </a:r>
            <a:endParaRPr sz="2400"/>
          </a:p>
          <a:p>
            <a:pPr indent="-381000" lvl="0" marL="457200" rtl="0" algn="l">
              <a:spcBef>
                <a:spcPts val="0"/>
              </a:spcBef>
              <a:spcAft>
                <a:spcPts val="0"/>
              </a:spcAft>
              <a:buSzPts val="2400"/>
              <a:buAutoNum type="arabicPeriod"/>
            </a:pPr>
            <a:r>
              <a:rPr lang="en" sz="2400"/>
              <a:t>Objectivity</a:t>
            </a:r>
            <a:endParaRPr sz="2400"/>
          </a:p>
          <a:p>
            <a:pPr indent="-381000" lvl="0" marL="457200" rtl="0" algn="l">
              <a:spcBef>
                <a:spcPts val="0"/>
              </a:spcBef>
              <a:spcAft>
                <a:spcPts val="0"/>
              </a:spcAft>
              <a:buSzPts val="2400"/>
              <a:buAutoNum type="arabicPeriod"/>
            </a:pPr>
            <a:r>
              <a:rPr lang="en" sz="2400"/>
              <a:t>Timeliness</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Timers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This timer counts down silently until it reaches 0:00, then a police siren sounds to alert you that time is up." id="68" name="Google Shape;68;p15" title="10 Minute Timer">
            <a:hlinkClick r:id="rId3"/>
          </p:cNvPr>
          <p:cNvPicPr preferRelativeResize="0"/>
          <p:nvPr/>
        </p:nvPicPr>
        <p:blipFill>
          <a:blip r:embed="rId4">
            <a:alphaModFix/>
          </a:blip>
          <a:stretch>
            <a:fillRect/>
          </a:stretch>
        </p:blipFill>
        <p:spPr>
          <a:xfrm>
            <a:off x="5935400" y="1068425"/>
            <a:ext cx="2083850" cy="1562900"/>
          </a:xfrm>
          <a:prstGeom prst="rect">
            <a:avLst/>
          </a:prstGeom>
          <a:noFill/>
          <a:ln>
            <a:noFill/>
          </a:ln>
        </p:spPr>
      </p:pic>
      <p:pic>
        <p:nvPicPr>
          <p:cNvPr descr="COUNTDOWN TIMER 2 minute" id="69" name="Google Shape;69;p15" title="2 min COUNTDOWN TIMER ( v 638 ) TIMER with sound  music 4k">
            <a:hlinkClick r:id="rId5"/>
          </p:cNvPr>
          <p:cNvPicPr preferRelativeResize="0"/>
          <p:nvPr/>
        </p:nvPicPr>
        <p:blipFill>
          <a:blip r:embed="rId6">
            <a:alphaModFix/>
          </a:blip>
          <a:stretch>
            <a:fillRect/>
          </a:stretch>
        </p:blipFill>
        <p:spPr>
          <a:xfrm>
            <a:off x="311700" y="1152475"/>
            <a:ext cx="2083850" cy="1562888"/>
          </a:xfrm>
          <a:prstGeom prst="rect">
            <a:avLst/>
          </a:prstGeom>
          <a:noFill/>
          <a:ln>
            <a:noFill/>
          </a:ln>
        </p:spPr>
      </p:pic>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70" name="Google Shape;70;p15" title="Electric  - 5 Minute Countdown">
            <a:hlinkClick r:id="rId7"/>
          </p:cNvPr>
          <p:cNvPicPr preferRelativeResize="0"/>
          <p:nvPr/>
        </p:nvPicPr>
        <p:blipFill>
          <a:blip r:embed="rId8">
            <a:alphaModFix/>
          </a:blip>
          <a:stretch>
            <a:fillRect/>
          </a:stretch>
        </p:blipFill>
        <p:spPr>
          <a:xfrm>
            <a:off x="2936950" y="1165600"/>
            <a:ext cx="2286000" cy="1714500"/>
          </a:xfrm>
          <a:prstGeom prst="rect">
            <a:avLst/>
          </a:prstGeom>
          <a:noFill/>
          <a:ln>
            <a:noFill/>
          </a:ln>
        </p:spPr>
      </p:pic>
      <p:pic>
        <p:nvPicPr>
          <p:cNvPr descr="20 Minute Timer with Relaxing Music! Calm Music for Peace, Meditation, Sleep for Kids! Countdown Timer! Soft Music for Kids! Timer For Kids with Fun, Motivational, Motivation, Positive, Joyful, Healing, Success, Accomplishment, Inspirational, Relaxing, Winner, Champion, Feel Good Music! Morning, Afternoon, Evening Music! Great for classrooms, youth group, kids, toddlers, babies, children, adults and teens! Instrumental positive energy! It's party, fun, celebration time! Christmas, New Years, Holidays, Spring, Summer, Fall, Winter! Best timer played at home, for classroom, for personal, break time, resting time, sleeping time, school, youth group, recess, gatherings, summer, winter, fall, spring and more! Beautiful background music! Countdown timer online music! Countdown Timer HD! Simple Timer for homework, studying, resting, recess, positive vibes, and all the goodness! Happy! Bright! Cheerful! Wonderful! Jolly, Joy, Joyful! Nice! Great for all ages, kindergarten, elementary, preschool, toddlers, baby, 1st grade, 2nd grader, 3rd grade, middle school, high school, studying, reading, and more! Mindfulness, Bubbles, space, relaxing outdoors and creativity! Here's what's cool about this video: amazing moon, moving clouds, and stress relief music!&#10;&#10;How does the moon cut his hair?&#10;&#10;Eclipse it.&#10;&#10;Thanks again for watching our videos, please subscribe for more cool vids!" id="71" name="Google Shape;71;p15" title="20 Minute Timer with Relaxing Music! Calm Music for Peace, Meditation, Sleep for Kids!">
            <a:hlinkClick r:id="rId9"/>
          </p:cNvPr>
          <p:cNvPicPr preferRelativeResize="0"/>
          <p:nvPr/>
        </p:nvPicPr>
        <p:blipFill>
          <a:blip r:embed="rId10">
            <a:alphaModFix/>
          </a:blip>
          <a:stretch>
            <a:fillRect/>
          </a:stretch>
        </p:blipFill>
        <p:spPr>
          <a:xfrm>
            <a:off x="2936950" y="2977275"/>
            <a:ext cx="2122133" cy="1591600"/>
          </a:xfrm>
          <a:prstGeom prst="rect">
            <a:avLst/>
          </a:prstGeom>
          <a:noFill/>
          <a:ln>
            <a:noFill/>
          </a:ln>
        </p:spPr>
      </p:pic>
      <p:pic>
        <p:nvPicPr>
          <p:cNvPr descr="Full HD 1080p Countdown timer with finishing alarm&#10;&#10;If you enjoy or find useful then please like and subscribe :)." id="72" name="Google Shape;72;p15" title="22 MINUTE - TIMER &amp; ALARM - 1080p - COUNTDOWN">
            <a:hlinkClick r:id="rId11"/>
          </p:cNvPr>
          <p:cNvPicPr preferRelativeResize="0"/>
          <p:nvPr/>
        </p:nvPicPr>
        <p:blipFill>
          <a:blip r:embed="rId12">
            <a:alphaModFix/>
          </a:blip>
          <a:stretch>
            <a:fillRect/>
          </a:stretch>
        </p:blipFill>
        <p:spPr>
          <a:xfrm>
            <a:off x="5783474" y="2817175"/>
            <a:ext cx="2122124" cy="1591587"/>
          </a:xfrm>
          <a:prstGeom prst="rect">
            <a:avLst/>
          </a:prstGeom>
          <a:noFill/>
          <a:ln>
            <a:noFill/>
          </a:ln>
        </p:spPr>
      </p:pic>
      <p:pic>
        <p:nvPicPr>
          <p:cNvPr descr="20 minute timer with alarm.&#10;&#10;20 minuten timer met alarm" id="73" name="Google Shape;73;p15" title="20 Minute Countdown Timer with Alarm">
            <a:hlinkClick r:id="rId13"/>
          </p:cNvPr>
          <p:cNvPicPr preferRelativeResize="0"/>
          <p:nvPr/>
        </p:nvPicPr>
        <p:blipFill>
          <a:blip r:embed="rId14">
            <a:alphaModFix/>
          </a:blip>
          <a:stretch>
            <a:fillRect/>
          </a:stretch>
        </p:blipFill>
        <p:spPr>
          <a:xfrm>
            <a:off x="407875" y="3082850"/>
            <a:ext cx="2083850" cy="156288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33"/>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186" name="Google Shape;186;p33"/>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1600"/>
              </a:spcAft>
              <a:buNone/>
            </a:pPr>
            <a:r>
              <a:t/>
            </a:r>
            <a:endParaRPr/>
          </a:p>
        </p:txBody>
      </p:sp>
      <p:pic>
        <p:nvPicPr>
          <p:cNvPr id="187" name="Google Shape;187;p33"/>
          <p:cNvPicPr preferRelativeResize="0"/>
          <p:nvPr/>
        </p:nvPicPr>
        <p:blipFill rotWithShape="1">
          <a:blip r:embed="rId3">
            <a:alphaModFix/>
          </a:blip>
          <a:srcRect b="12967" l="0" r="0" t="0"/>
          <a:stretch/>
        </p:blipFill>
        <p:spPr>
          <a:xfrm>
            <a:off x="334950" y="154675"/>
            <a:ext cx="7361251" cy="46552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4"/>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193" name="Google Shape;193;p34"/>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1600"/>
              </a:spcAft>
              <a:buNone/>
            </a:pPr>
            <a:r>
              <a:t/>
            </a:r>
            <a:endParaRPr/>
          </a:p>
        </p:txBody>
      </p:sp>
      <p:pic>
        <p:nvPicPr>
          <p:cNvPr id="194" name="Google Shape;194;p34"/>
          <p:cNvPicPr preferRelativeResize="0"/>
          <p:nvPr/>
        </p:nvPicPr>
        <p:blipFill>
          <a:blip r:embed="rId3">
            <a:alphaModFix/>
          </a:blip>
          <a:stretch>
            <a:fillRect/>
          </a:stretch>
        </p:blipFill>
        <p:spPr>
          <a:xfrm>
            <a:off x="392875" y="201200"/>
            <a:ext cx="8074850" cy="45803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5"/>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t/>
            </a:r>
            <a:endParaRPr/>
          </a:p>
        </p:txBody>
      </p:sp>
      <p:sp>
        <p:nvSpPr>
          <p:cNvPr id="200" name="Google Shape;200;p35"/>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1600"/>
              </a:spcAft>
              <a:buNone/>
            </a:pPr>
            <a:r>
              <a:t/>
            </a:r>
            <a:endParaRPr/>
          </a:p>
        </p:txBody>
      </p:sp>
      <p:pic>
        <p:nvPicPr>
          <p:cNvPr id="201" name="Google Shape;201;p35"/>
          <p:cNvPicPr preferRelativeResize="0"/>
          <p:nvPr/>
        </p:nvPicPr>
        <p:blipFill>
          <a:blip r:embed="rId3">
            <a:alphaModFix/>
          </a:blip>
          <a:stretch>
            <a:fillRect/>
          </a:stretch>
        </p:blipFill>
        <p:spPr>
          <a:xfrm>
            <a:off x="239926" y="509126"/>
            <a:ext cx="8023025" cy="3820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6"/>
          <p:cNvSpPr txBox="1"/>
          <p:nvPr>
            <p:ph type="title"/>
          </p:nvPr>
        </p:nvSpPr>
        <p:spPr>
          <a:xfrm>
            <a:off x="457200" y="240024"/>
            <a:ext cx="2043900" cy="10011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Notetaker</a:t>
            </a:r>
            <a:endParaRPr/>
          </a:p>
        </p:txBody>
      </p:sp>
      <p:pic>
        <p:nvPicPr>
          <p:cNvPr id="207" name="Google Shape;207;p36"/>
          <p:cNvPicPr preferRelativeResize="0"/>
          <p:nvPr/>
        </p:nvPicPr>
        <p:blipFill>
          <a:blip r:embed="rId3">
            <a:alphaModFix/>
          </a:blip>
          <a:stretch>
            <a:fillRect/>
          </a:stretch>
        </p:blipFill>
        <p:spPr>
          <a:xfrm>
            <a:off x="3132826" y="0"/>
            <a:ext cx="5736626" cy="51434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7"/>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Part 1: Definition of your Social Determinant</a:t>
            </a:r>
            <a:endParaRPr/>
          </a:p>
        </p:txBody>
      </p:sp>
      <p:sp>
        <p:nvSpPr>
          <p:cNvPr id="213" name="Google Shape;213;p37"/>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12039" lvl="0" marL="457200" rtl="0" algn="l">
              <a:spcBef>
                <a:spcPts val="600"/>
              </a:spcBef>
              <a:spcAft>
                <a:spcPts val="0"/>
              </a:spcAft>
              <a:buClr>
                <a:srgbClr val="000000"/>
              </a:buClr>
              <a:buSzPts val="1314"/>
              <a:buAutoNum type="arabicPeriod"/>
            </a:pPr>
            <a:r>
              <a:rPr lang="en">
                <a:solidFill>
                  <a:srgbClr val="000000"/>
                </a:solidFill>
              </a:rPr>
              <a:t>What is the definition found online?</a:t>
            </a:r>
            <a:endParaRPr>
              <a:solidFill>
                <a:srgbClr val="000000"/>
              </a:solidFill>
            </a:endParaRPr>
          </a:p>
          <a:p>
            <a:pPr indent="-312039" lvl="0" marL="457200" rtl="0" algn="l">
              <a:spcBef>
                <a:spcPts val="0"/>
              </a:spcBef>
              <a:spcAft>
                <a:spcPts val="0"/>
              </a:spcAft>
              <a:buClr>
                <a:srgbClr val="000000"/>
              </a:buClr>
              <a:buSzPts val="1314"/>
              <a:buAutoNum type="arabicPeriod"/>
            </a:pPr>
            <a:r>
              <a:rPr lang="en">
                <a:solidFill>
                  <a:srgbClr val="000000"/>
                </a:solidFill>
              </a:rPr>
              <a:t>What are the key words?</a:t>
            </a:r>
            <a:endParaRPr>
              <a:solidFill>
                <a:srgbClr val="000000"/>
              </a:solidFill>
            </a:endParaRPr>
          </a:p>
          <a:p>
            <a:pPr indent="-312039" lvl="0" marL="457200" rtl="0" algn="l">
              <a:spcBef>
                <a:spcPts val="0"/>
              </a:spcBef>
              <a:spcAft>
                <a:spcPts val="0"/>
              </a:spcAft>
              <a:buClr>
                <a:srgbClr val="000000"/>
              </a:buClr>
              <a:buSzPts val="1314"/>
              <a:buAutoNum type="arabicPeriod"/>
            </a:pPr>
            <a:r>
              <a:rPr lang="en">
                <a:solidFill>
                  <a:srgbClr val="000000"/>
                </a:solidFill>
              </a:rPr>
              <a:t>How can you define this determinant in your own words?</a:t>
            </a:r>
            <a:endParaRPr>
              <a:solidFill>
                <a:srgbClr val="000000"/>
              </a:solidFill>
            </a:endParaRPr>
          </a:p>
          <a:p>
            <a:pPr indent="-312039" lvl="0" marL="457200" rtl="0" algn="l">
              <a:spcBef>
                <a:spcPts val="0"/>
              </a:spcBef>
              <a:spcAft>
                <a:spcPts val="0"/>
              </a:spcAft>
              <a:buClr>
                <a:srgbClr val="000000"/>
              </a:buClr>
              <a:buSzPts val="1314"/>
              <a:buAutoNum type="arabicPeriod"/>
            </a:pPr>
            <a:r>
              <a:rPr lang="en">
                <a:solidFill>
                  <a:srgbClr val="000000"/>
                </a:solidFill>
              </a:rPr>
              <a:t>Add your definition to the back of your card.</a:t>
            </a:r>
            <a:endParaRPr>
              <a:solidFill>
                <a:srgbClr val="000000"/>
              </a:solidFill>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312039" lvl="0" marL="457200" rtl="0" algn="l">
              <a:spcBef>
                <a:spcPts val="1600"/>
              </a:spcBef>
              <a:spcAft>
                <a:spcPts val="0"/>
              </a:spcAft>
              <a:buClr>
                <a:srgbClr val="000000"/>
              </a:buClr>
              <a:buSzPts val="1314"/>
              <a:buAutoNum type="arabicPeriod"/>
            </a:pPr>
            <a:r>
              <a:rPr lang="en">
                <a:solidFill>
                  <a:srgbClr val="000000"/>
                </a:solidFill>
              </a:rPr>
              <a:t>Use your research to answer questions and include sources you used.</a:t>
            </a:r>
            <a:endParaRPr>
              <a:solidFill>
                <a:srgbClr val="000000"/>
              </a:solidFill>
            </a:endParaRPr>
          </a:p>
        </p:txBody>
      </p:sp>
      <p:sp>
        <p:nvSpPr>
          <p:cNvPr id="214" name="Google Shape;214;p37"/>
          <p:cNvSpPr txBox="1"/>
          <p:nvPr>
            <p:ph type="title"/>
          </p:nvPr>
        </p:nvSpPr>
        <p:spPr>
          <a:xfrm>
            <a:off x="640650" y="2721105"/>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Part 2: Questions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8"/>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Share out: Create presentation</a:t>
            </a:r>
            <a:endParaRPr/>
          </a:p>
        </p:txBody>
      </p:sp>
      <p:sp>
        <p:nvSpPr>
          <p:cNvPr id="220" name="Google Shape;220;p38"/>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spcBef>
                <a:spcPts val="600"/>
              </a:spcBef>
              <a:spcAft>
                <a:spcPts val="0"/>
              </a:spcAft>
              <a:buNone/>
            </a:pPr>
            <a:r>
              <a:rPr lang="en">
                <a:solidFill>
                  <a:srgbClr val="000000"/>
                </a:solidFill>
              </a:rPr>
              <a:t>Your choice of presentation:</a:t>
            </a:r>
            <a:endParaRPr>
              <a:solidFill>
                <a:srgbClr val="000000"/>
              </a:solidFill>
            </a:endParaRPr>
          </a:p>
          <a:p>
            <a:pPr indent="-312039" lvl="0" marL="457200" rtl="0" algn="l">
              <a:spcBef>
                <a:spcPts val="1600"/>
              </a:spcBef>
              <a:spcAft>
                <a:spcPts val="0"/>
              </a:spcAft>
              <a:buClr>
                <a:srgbClr val="000000"/>
              </a:buClr>
              <a:buSzPts val="1314"/>
              <a:buChar char="-"/>
            </a:pPr>
            <a:r>
              <a:rPr lang="en">
                <a:solidFill>
                  <a:srgbClr val="000000"/>
                </a:solidFill>
              </a:rPr>
              <a:t>Poster paper</a:t>
            </a:r>
            <a:endParaRPr>
              <a:solidFill>
                <a:srgbClr val="000000"/>
              </a:solidFill>
            </a:endParaRPr>
          </a:p>
          <a:p>
            <a:pPr indent="-312039" lvl="0" marL="457200" rtl="0" algn="l">
              <a:spcBef>
                <a:spcPts val="0"/>
              </a:spcBef>
              <a:spcAft>
                <a:spcPts val="0"/>
              </a:spcAft>
              <a:buClr>
                <a:srgbClr val="000000"/>
              </a:buClr>
              <a:buSzPts val="1314"/>
              <a:buChar char="-"/>
            </a:pPr>
            <a:r>
              <a:rPr lang="en">
                <a:solidFill>
                  <a:srgbClr val="000000"/>
                </a:solidFill>
              </a:rPr>
              <a:t>Whiteboard</a:t>
            </a:r>
            <a:endParaRPr>
              <a:solidFill>
                <a:srgbClr val="000000"/>
              </a:solidFill>
            </a:endParaRPr>
          </a:p>
          <a:p>
            <a:pPr indent="-312039" lvl="0" marL="457200" rtl="0" algn="l">
              <a:spcBef>
                <a:spcPts val="0"/>
              </a:spcBef>
              <a:spcAft>
                <a:spcPts val="0"/>
              </a:spcAft>
              <a:buClr>
                <a:srgbClr val="000000"/>
              </a:buClr>
              <a:buSzPts val="1314"/>
              <a:buChar char="-"/>
            </a:pPr>
            <a:r>
              <a:rPr lang="en">
                <a:solidFill>
                  <a:srgbClr val="000000"/>
                </a:solidFill>
              </a:rPr>
              <a:t>Digital: slides, prezi, etc.</a:t>
            </a:r>
            <a:endParaRPr>
              <a:solidFill>
                <a:srgbClr val="000000"/>
              </a:solidFill>
            </a:endParaRPr>
          </a:p>
          <a:p>
            <a:pPr indent="0" lvl="0" marL="0" rtl="0" algn="l">
              <a:spcBef>
                <a:spcPts val="1600"/>
              </a:spcBef>
              <a:spcAft>
                <a:spcPts val="0"/>
              </a:spcAft>
              <a:buNone/>
            </a:pPr>
            <a:r>
              <a:rPr lang="en" u="sng">
                <a:solidFill>
                  <a:srgbClr val="000000"/>
                </a:solidFill>
              </a:rPr>
              <a:t>Recorder</a:t>
            </a:r>
            <a:r>
              <a:rPr lang="en">
                <a:solidFill>
                  <a:srgbClr val="000000"/>
                </a:solidFill>
              </a:rPr>
              <a:t>: Add your results to your health web</a:t>
            </a:r>
            <a:endParaRPr>
              <a:solidFill>
                <a:srgbClr val="000000"/>
              </a:solidFill>
            </a:endParaRPr>
          </a:p>
          <a:p>
            <a:pPr indent="0" lvl="0" marL="0" rtl="0" algn="l">
              <a:spcBef>
                <a:spcPts val="1600"/>
              </a:spcBef>
              <a:spcAft>
                <a:spcPts val="1600"/>
              </a:spcAft>
              <a:buNone/>
            </a:pPr>
            <a:r>
              <a:rPr lang="en" u="sng">
                <a:solidFill>
                  <a:srgbClr val="000000"/>
                </a:solidFill>
              </a:rPr>
              <a:t>Presenter</a:t>
            </a:r>
            <a:r>
              <a:rPr lang="en">
                <a:solidFill>
                  <a:srgbClr val="000000"/>
                </a:solidFill>
              </a:rPr>
              <a:t> will share presentation with class.</a:t>
            </a:r>
            <a:endParaRPr>
              <a:solidFill>
                <a:srgbClr val="000000"/>
              </a:solidFill>
            </a:endParaRPr>
          </a:p>
        </p:txBody>
      </p:sp>
      <p:pic>
        <p:nvPicPr>
          <p:cNvPr id="221" name="Google Shape;221;p38"/>
          <p:cNvPicPr preferRelativeResize="0"/>
          <p:nvPr/>
        </p:nvPicPr>
        <p:blipFill>
          <a:blip r:embed="rId3">
            <a:alphaModFix/>
          </a:blip>
          <a:stretch>
            <a:fillRect/>
          </a:stretch>
        </p:blipFill>
        <p:spPr>
          <a:xfrm>
            <a:off x="5306395" y="1246650"/>
            <a:ext cx="3491400" cy="289607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39"/>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Continue Class Reference Sheet</a:t>
            </a:r>
            <a:endParaRPr/>
          </a:p>
        </p:txBody>
      </p:sp>
      <p:sp>
        <p:nvSpPr>
          <p:cNvPr id="227" name="Google Shape;227;p39"/>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 sz="2400">
                <a:solidFill>
                  <a:srgbClr val="000000"/>
                </a:solidFill>
                <a:latin typeface="Times New Roman"/>
                <a:ea typeface="Times New Roman"/>
                <a:cs typeface="Times New Roman"/>
                <a:sym typeface="Times New Roman"/>
              </a:rPr>
              <a:t>Moderators and Presenters coach teacher in adding information to Health Web for future reference.</a:t>
            </a:r>
            <a:endParaRPr sz="2400">
              <a:solidFill>
                <a:srgbClr val="0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40"/>
          <p:cNvSpPr txBox="1"/>
          <p:nvPr>
            <p:ph type="title"/>
          </p:nvPr>
        </p:nvSpPr>
        <p:spPr>
          <a:xfrm>
            <a:off x="309800" y="1469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Wrap Up</a:t>
            </a:r>
            <a:endParaRPr>
              <a:solidFill>
                <a:srgbClr val="000000"/>
              </a:solidFill>
            </a:endParaRPr>
          </a:p>
        </p:txBody>
      </p:sp>
      <p:sp>
        <p:nvSpPr>
          <p:cNvPr id="233" name="Google Shape;233;p40"/>
          <p:cNvSpPr txBox="1"/>
          <p:nvPr>
            <p:ph idx="1" type="body"/>
          </p:nvPr>
        </p:nvSpPr>
        <p:spPr>
          <a:xfrm>
            <a:off x="457200" y="1207050"/>
            <a:ext cx="49656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b="1" lang="en">
                <a:solidFill>
                  <a:srgbClr val="000000"/>
                </a:solidFill>
              </a:rPr>
              <a:t>Role Self Evaluation:</a:t>
            </a:r>
            <a:endParaRPr b="1">
              <a:solidFill>
                <a:srgbClr val="000000"/>
              </a:solidFill>
            </a:endParaRPr>
          </a:p>
          <a:p>
            <a:pPr indent="0" lvl="0" marL="0" rtl="0" algn="l">
              <a:lnSpc>
                <a:spcPct val="100000"/>
              </a:lnSpc>
              <a:spcBef>
                <a:spcPts val="600"/>
              </a:spcBef>
              <a:spcAft>
                <a:spcPts val="0"/>
              </a:spcAft>
              <a:buSzPts val="1314"/>
              <a:buNone/>
            </a:pPr>
            <a:r>
              <a:rPr lang="en">
                <a:solidFill>
                  <a:srgbClr val="000000"/>
                </a:solidFill>
              </a:rPr>
              <a:t>Use the following form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to give yourself a rating</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list any information your teacher may need about how your team is working together</a:t>
            </a:r>
            <a:endParaRPr>
              <a:solidFill>
                <a:srgbClr val="000000"/>
              </a:solidFill>
            </a:endParaRPr>
          </a:p>
        </p:txBody>
      </p:sp>
      <p:pic>
        <p:nvPicPr>
          <p:cNvPr id="234" name="Google Shape;234;p40"/>
          <p:cNvPicPr preferRelativeResize="0"/>
          <p:nvPr/>
        </p:nvPicPr>
        <p:blipFill>
          <a:blip r:embed="rId3">
            <a:alphaModFix/>
          </a:blip>
          <a:stretch>
            <a:fillRect/>
          </a:stretch>
        </p:blipFill>
        <p:spPr>
          <a:xfrm>
            <a:off x="5766838" y="1752125"/>
            <a:ext cx="2047875" cy="22288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41"/>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t/>
            </a:r>
            <a:endParaRPr/>
          </a:p>
        </p:txBody>
      </p:sp>
      <p:sp>
        <p:nvSpPr>
          <p:cNvPr id="240" name="Google Shape;240;p41"/>
          <p:cNvSpPr txBox="1"/>
          <p:nvPr>
            <p:ph idx="1" type="body"/>
          </p:nvPr>
        </p:nvSpPr>
        <p:spPr>
          <a:xfrm>
            <a:off x="457200" y="1207062"/>
            <a:ext cx="72390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t/>
            </a:r>
            <a:endParaRPr/>
          </a:p>
        </p:txBody>
      </p:sp>
      <p:pic>
        <p:nvPicPr>
          <p:cNvPr id="241" name="Google Shape;241;p41"/>
          <p:cNvPicPr preferRelativeResize="0"/>
          <p:nvPr/>
        </p:nvPicPr>
        <p:blipFill rotWithShape="1">
          <a:blip r:embed="rId3">
            <a:alphaModFix/>
          </a:blip>
          <a:srcRect b="0" l="0" r="0" t="0"/>
          <a:stretch/>
        </p:blipFill>
        <p:spPr>
          <a:xfrm>
            <a:off x="564200" y="0"/>
            <a:ext cx="8015601"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6"/>
          <p:cNvSpPr txBox="1"/>
          <p:nvPr>
            <p:ph type="title"/>
          </p:nvPr>
        </p:nvSpPr>
        <p:spPr>
          <a:xfrm>
            <a:off x="457200" y="209005"/>
            <a:ext cx="7239000" cy="857400"/>
          </a:xfrm>
          <a:prstGeom prst="rect">
            <a:avLst/>
          </a:prstGeom>
          <a:noFill/>
        </p:spPr>
        <p:txBody>
          <a:bodyPr anchorCtr="0" anchor="b" bIns="0" lIns="45700" spcFirstLastPara="1" rIns="45700" wrap="square" tIns="0">
            <a:noAutofit/>
          </a:bodyPr>
          <a:lstStyle/>
          <a:p>
            <a:pPr indent="0" lvl="0" marL="0" rtl="0" algn="l">
              <a:spcBef>
                <a:spcPts val="0"/>
              </a:spcBef>
              <a:spcAft>
                <a:spcPts val="0"/>
              </a:spcAft>
              <a:buNone/>
            </a:pPr>
            <a:r>
              <a:rPr lang="en">
                <a:solidFill>
                  <a:srgbClr val="000000"/>
                </a:solidFill>
              </a:rPr>
              <a:t>Objectives</a:t>
            </a:r>
            <a:endParaRPr>
              <a:solidFill>
                <a:srgbClr val="000000"/>
              </a:solidFill>
            </a:endParaRPr>
          </a:p>
        </p:txBody>
      </p:sp>
      <p:sp>
        <p:nvSpPr>
          <p:cNvPr id="79" name="Google Shape;79;p16"/>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0" lvl="0" marL="0" rtl="0" algn="l">
              <a:lnSpc>
                <a:spcPct val="150000"/>
              </a:lnSpc>
              <a:spcBef>
                <a:spcPts val="0"/>
              </a:spcBef>
              <a:spcAft>
                <a:spcPts val="0"/>
              </a:spcAft>
              <a:buNone/>
            </a:pPr>
            <a:r>
              <a:rPr b="1" lang="en" sz="1600" u="sng">
                <a:solidFill>
                  <a:srgbClr val="000000"/>
                </a:solidFill>
              </a:rPr>
              <a:t>Learning objective(s): Students will</a:t>
            </a:r>
            <a:endParaRPr b="1" sz="1600" u="sng">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D</a:t>
            </a:r>
            <a:r>
              <a:rPr lang="en" sz="1600">
                <a:solidFill>
                  <a:srgbClr val="000000"/>
                </a:solidFill>
              </a:rPr>
              <a:t>efine the social determinants of health.</a:t>
            </a:r>
            <a:endParaRPr sz="1600">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Identify the impact of poor health.</a:t>
            </a:r>
            <a:endParaRPr sz="1600">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Deduce resources needed to restore health.</a:t>
            </a:r>
            <a:endParaRPr sz="1600">
              <a:solidFill>
                <a:srgbClr val="000000"/>
              </a:solidFill>
            </a:endParaRPr>
          </a:p>
          <a:p>
            <a:pPr indent="0" lvl="0" marL="0" rtl="0" algn="l">
              <a:lnSpc>
                <a:spcPct val="150000"/>
              </a:lnSpc>
              <a:spcBef>
                <a:spcPts val="0"/>
              </a:spcBef>
              <a:spcAft>
                <a:spcPts val="0"/>
              </a:spcAft>
              <a:buNone/>
            </a:pPr>
            <a:r>
              <a:rPr b="1" lang="en" sz="1600" u="sng">
                <a:solidFill>
                  <a:srgbClr val="000000"/>
                </a:solidFill>
              </a:rPr>
              <a:t>Language Objective(s): Students will</a:t>
            </a:r>
            <a:endParaRPr b="1" sz="1600" u="sng">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D</a:t>
            </a:r>
            <a:r>
              <a:rPr lang="en" sz="1600">
                <a:solidFill>
                  <a:srgbClr val="000000"/>
                </a:solidFill>
              </a:rPr>
              <a:t>iscuss their definitions of social determinants</a:t>
            </a:r>
            <a:endParaRPr sz="1600">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Conduct research in groups  to compile a list of factors that influence individual health within their chosen determinant.</a:t>
            </a:r>
            <a:endParaRPr sz="1600">
              <a:solidFill>
                <a:srgbClr val="000000"/>
              </a:solidFill>
            </a:endParaRPr>
          </a:p>
          <a:p>
            <a:pPr indent="-330200" lvl="0" marL="457200" rtl="0" algn="l">
              <a:lnSpc>
                <a:spcPct val="150000"/>
              </a:lnSpc>
              <a:spcBef>
                <a:spcPts val="0"/>
              </a:spcBef>
              <a:spcAft>
                <a:spcPts val="0"/>
              </a:spcAft>
              <a:buClr>
                <a:srgbClr val="000000"/>
              </a:buClr>
              <a:buSzPts val="1600"/>
              <a:buChar char="●"/>
            </a:pPr>
            <a:r>
              <a:rPr lang="en" sz="1600">
                <a:solidFill>
                  <a:srgbClr val="000000"/>
                </a:solidFill>
              </a:rPr>
              <a:t>Orally present their results to the classroom and add them to written resource sheet.</a:t>
            </a:r>
            <a:endParaRPr sz="1600">
              <a:solidFill>
                <a:srgbClr val="000000"/>
              </a:solidFill>
            </a:endParaRPr>
          </a:p>
          <a:p>
            <a:pPr indent="0" lvl="0" marL="0" rtl="0" algn="l">
              <a:spcBef>
                <a:spcPts val="600"/>
              </a:spcBef>
              <a:spcAft>
                <a:spcPts val="1600"/>
              </a:spcAft>
              <a:buNone/>
            </a:pPr>
            <a:r>
              <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2 Overview</a:t>
            </a:r>
            <a:endParaRPr/>
          </a:p>
        </p:txBody>
      </p:sp>
      <p:sp>
        <p:nvSpPr>
          <p:cNvPr id="85" name="Google Shape;85;p17"/>
          <p:cNvSpPr txBox="1"/>
          <p:nvPr/>
        </p:nvSpPr>
        <p:spPr>
          <a:xfrm>
            <a:off x="311700" y="1439375"/>
            <a:ext cx="83145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t>Problem Statement:</a:t>
            </a:r>
            <a:endParaRPr b="1" sz="2000"/>
          </a:p>
          <a:p>
            <a:pPr indent="0" lvl="0" marL="0" rtl="0" algn="l">
              <a:spcBef>
                <a:spcPts val="0"/>
              </a:spcBef>
              <a:spcAft>
                <a:spcPts val="0"/>
              </a:spcAft>
              <a:buClr>
                <a:schemeClr val="dk1"/>
              </a:buClr>
              <a:buSzPts val="1100"/>
              <a:buFont typeface="Arial"/>
              <a:buNone/>
            </a:pPr>
            <a:r>
              <a:rPr lang="en" sz="1900">
                <a:solidFill>
                  <a:schemeClr val="dk1"/>
                </a:solidFill>
              </a:rPr>
              <a:t>How do the social determinants affect a person’s overall health?</a:t>
            </a:r>
            <a:endParaRPr b="1" sz="2800"/>
          </a:p>
          <a:p>
            <a:pPr indent="0" lvl="0" marL="0" rtl="0" algn="l">
              <a:spcBef>
                <a:spcPts val="0"/>
              </a:spcBef>
              <a:spcAft>
                <a:spcPts val="0"/>
              </a:spcAft>
              <a:buNone/>
            </a:pPr>
            <a:r>
              <a:t/>
            </a:r>
            <a:endParaRPr b="1" sz="2000"/>
          </a:p>
          <a:p>
            <a:pPr indent="0" lvl="0" marL="0" rtl="0" algn="l">
              <a:spcBef>
                <a:spcPts val="0"/>
              </a:spcBef>
              <a:spcAft>
                <a:spcPts val="0"/>
              </a:spcAft>
              <a:buNone/>
            </a:pPr>
            <a:r>
              <a:rPr b="1" lang="en" sz="2000"/>
              <a:t>Learning Activities:</a:t>
            </a:r>
            <a:endParaRPr b="1" sz="2000"/>
          </a:p>
          <a:p>
            <a:pPr indent="-355600" lvl="0" marL="457200" rtl="0" algn="l">
              <a:spcBef>
                <a:spcPts val="0"/>
              </a:spcBef>
              <a:spcAft>
                <a:spcPts val="0"/>
              </a:spcAft>
              <a:buClr>
                <a:schemeClr val="dk1"/>
              </a:buClr>
              <a:buSzPts val="2000"/>
              <a:buAutoNum type="arabicPeriod"/>
            </a:pPr>
            <a:r>
              <a:rPr lang="en" sz="2000">
                <a:solidFill>
                  <a:schemeClr val="dk1"/>
                </a:solidFill>
              </a:rPr>
              <a:t>Take Health Assessment</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Review Social Determinants</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Research</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Create Presentation</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Share Results</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0" lvl="0" marL="0" rtl="0" algn="l">
              <a:spcBef>
                <a:spcPts val="0"/>
              </a:spcBef>
              <a:spcAft>
                <a:spcPts val="0"/>
              </a:spcAft>
              <a:buNone/>
            </a:pPr>
            <a:r>
              <a:t/>
            </a:r>
            <a:endParaRPr sz="200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8"/>
          <p:cNvSpPr txBox="1"/>
          <p:nvPr>
            <p:ph type="title"/>
          </p:nvPr>
        </p:nvSpPr>
        <p:spPr>
          <a:xfrm>
            <a:off x="457200" y="240030"/>
            <a:ext cx="7239000" cy="857400"/>
          </a:xfrm>
          <a:prstGeom prst="rect">
            <a:avLst/>
          </a:prstGeom>
          <a:noFill/>
          <a:ln>
            <a:noFill/>
          </a:ln>
        </p:spPr>
        <p:txBody>
          <a:bodyPr anchorCtr="0" anchor="b" bIns="0" lIns="45700" spcFirstLastPara="1" rIns="45700" wrap="square" tIns="0">
            <a:noAutofit/>
          </a:bodyPr>
          <a:lstStyle/>
          <a:p>
            <a:pPr indent="0" lvl="0" marL="0" rtl="0" algn="l">
              <a:lnSpc>
                <a:spcPct val="100000"/>
              </a:lnSpc>
              <a:spcBef>
                <a:spcPts val="0"/>
              </a:spcBef>
              <a:spcAft>
                <a:spcPts val="0"/>
              </a:spcAft>
              <a:buSzPts val="1800"/>
              <a:buNone/>
            </a:pPr>
            <a:r>
              <a:rPr lang="en">
                <a:solidFill>
                  <a:srgbClr val="000000"/>
                </a:solidFill>
              </a:rPr>
              <a:t>Health Assessment</a:t>
            </a:r>
            <a:endParaRPr>
              <a:solidFill>
                <a:srgbClr val="000000"/>
              </a:solidFill>
            </a:endParaRPr>
          </a:p>
        </p:txBody>
      </p:sp>
      <p:sp>
        <p:nvSpPr>
          <p:cNvPr id="91" name="Google Shape;91;p18"/>
          <p:cNvSpPr txBox="1"/>
          <p:nvPr>
            <p:ph idx="1" type="body"/>
          </p:nvPr>
        </p:nvSpPr>
        <p:spPr>
          <a:xfrm>
            <a:off x="457200" y="1207050"/>
            <a:ext cx="4306200" cy="363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00"/>
              </a:spcBef>
              <a:spcAft>
                <a:spcPts val="0"/>
              </a:spcAft>
              <a:buSzPts val="1314"/>
              <a:buNone/>
            </a:pPr>
            <a:r>
              <a:rPr lang="en">
                <a:solidFill>
                  <a:srgbClr val="000000"/>
                </a:solidFill>
              </a:rPr>
              <a:t>Individual Take the Health Assessment for </a:t>
            </a:r>
            <a:endParaRPr>
              <a:solidFill>
                <a:srgbClr val="000000"/>
              </a:solidFill>
            </a:endParaRPr>
          </a:p>
          <a:p>
            <a:pPr indent="-312039" lvl="0" marL="457200" rtl="0" algn="l">
              <a:lnSpc>
                <a:spcPct val="100000"/>
              </a:lnSpc>
              <a:spcBef>
                <a:spcPts val="600"/>
              </a:spcBef>
              <a:spcAft>
                <a:spcPts val="0"/>
              </a:spcAft>
              <a:buClr>
                <a:srgbClr val="000000"/>
              </a:buClr>
              <a:buSzPts val="1314"/>
              <a:buChar char="-"/>
            </a:pPr>
            <a:r>
              <a:rPr lang="en">
                <a:solidFill>
                  <a:srgbClr val="000000"/>
                </a:solidFill>
              </a:rPr>
              <a:t>Physical health (body)</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Mental health (brain and emotions)</a:t>
            </a:r>
            <a:endParaRPr>
              <a:solidFill>
                <a:srgbClr val="000000"/>
              </a:solidFill>
            </a:endParaRPr>
          </a:p>
          <a:p>
            <a:pPr indent="-312039" lvl="0" marL="457200" rtl="0" algn="l">
              <a:lnSpc>
                <a:spcPct val="100000"/>
              </a:lnSpc>
              <a:spcBef>
                <a:spcPts val="0"/>
              </a:spcBef>
              <a:spcAft>
                <a:spcPts val="0"/>
              </a:spcAft>
              <a:buClr>
                <a:srgbClr val="000000"/>
              </a:buClr>
              <a:buSzPts val="1314"/>
              <a:buChar char="-"/>
            </a:pPr>
            <a:r>
              <a:rPr lang="en">
                <a:solidFill>
                  <a:srgbClr val="000000"/>
                </a:solidFill>
              </a:rPr>
              <a:t>Social health (friends and environment)</a:t>
            </a:r>
            <a:endParaRPr>
              <a:solidFill>
                <a:srgbClr val="000000"/>
              </a:solidFill>
            </a:endParaRPr>
          </a:p>
          <a:p>
            <a:pPr indent="0" lvl="0" marL="0" rtl="0" algn="l">
              <a:lnSpc>
                <a:spcPct val="100000"/>
              </a:lnSpc>
              <a:spcBef>
                <a:spcPts val="0"/>
              </a:spcBef>
              <a:spcAft>
                <a:spcPts val="0"/>
              </a:spcAft>
              <a:buSzPts val="1314"/>
              <a:buNone/>
            </a:pPr>
            <a:r>
              <a:rPr lang="en" sz="1200" u="sng">
                <a:solidFill>
                  <a:srgbClr val="000000"/>
                </a:solidFill>
                <a:highlight>
                  <a:srgbClr val="FFFFFF"/>
                </a:highlight>
                <a:latin typeface="Times New Roman"/>
                <a:ea typeface="Times New Roman"/>
                <a:cs typeface="Times New Roman"/>
                <a:sym typeface="Times New Roman"/>
                <a:hlinkClick r:id="rId3"/>
              </a:rPr>
              <a:t>https://1.cdn.edl.io/WUTTdy5n6twrWeuXVdjkb03XhiSLQZaf9aYtJmlBMlxNYNJ7.pdf</a:t>
            </a:r>
            <a:endParaRPr>
              <a:solidFill>
                <a:srgbClr val="000000"/>
              </a:solidFill>
            </a:endParaRPr>
          </a:p>
        </p:txBody>
      </p:sp>
      <p:pic>
        <p:nvPicPr>
          <p:cNvPr id="92" name="Google Shape;92;p18"/>
          <p:cNvPicPr preferRelativeResize="0"/>
          <p:nvPr/>
        </p:nvPicPr>
        <p:blipFill>
          <a:blip r:embed="rId4">
            <a:alphaModFix/>
          </a:blip>
          <a:stretch>
            <a:fillRect/>
          </a:stretch>
        </p:blipFill>
        <p:spPr>
          <a:xfrm>
            <a:off x="5011350" y="465450"/>
            <a:ext cx="3640175" cy="2444500"/>
          </a:xfrm>
          <a:prstGeom prst="rect">
            <a:avLst/>
          </a:prstGeom>
          <a:noFill/>
          <a:ln>
            <a:noFill/>
          </a:ln>
        </p:spPr>
      </p:pic>
      <p:sp>
        <p:nvSpPr>
          <p:cNvPr id="93" name="Google Shape;93;p18"/>
          <p:cNvSpPr txBox="1"/>
          <p:nvPr/>
        </p:nvSpPr>
        <p:spPr>
          <a:xfrm>
            <a:off x="0" y="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descr="This timer silently counts down to 0:00, then alerts you that time is up with a gentle beep sound." id="94" name="Google Shape;94;p18" title="15 Minute Timer">
            <a:hlinkClick r:id="rId5"/>
          </p:cNvPr>
          <p:cNvPicPr preferRelativeResize="0"/>
          <p:nvPr/>
        </p:nvPicPr>
        <p:blipFill>
          <a:blip r:embed="rId6">
            <a:alphaModFix/>
          </a:blip>
          <a:stretch>
            <a:fillRect/>
          </a:stretch>
        </p:blipFill>
        <p:spPr>
          <a:xfrm>
            <a:off x="6572325" y="3214750"/>
            <a:ext cx="2571667" cy="19287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idx="1" type="body"/>
          </p:nvPr>
        </p:nvSpPr>
        <p:spPr>
          <a:xfrm>
            <a:off x="176231" y="180469"/>
            <a:ext cx="8822100" cy="4863900"/>
          </a:xfrm>
          <a:prstGeom prst="rect">
            <a:avLst/>
          </a:prstGeom>
          <a:noFill/>
          <a:ln>
            <a:noFill/>
          </a:ln>
        </p:spPr>
        <p:txBody>
          <a:bodyPr anchorCtr="0" anchor="t" bIns="34275" lIns="68575" spcFirstLastPara="1" rIns="68575" wrap="square" tIns="34275">
            <a:noAutofit/>
          </a:bodyPr>
          <a:lstStyle/>
          <a:p>
            <a:pPr indent="0" lvl="0" marL="254000" marR="0" rtl="0" algn="l">
              <a:spcBef>
                <a:spcPts val="0"/>
              </a:spcBef>
              <a:spcAft>
                <a:spcPts val="0"/>
              </a:spcAft>
              <a:buNone/>
            </a:pPr>
            <a:r>
              <a:rPr lang="en" sz="2700">
                <a:solidFill>
                  <a:srgbClr val="000000"/>
                </a:solidFill>
              </a:rPr>
              <a:t>Group Norms</a:t>
            </a:r>
            <a:endParaRPr sz="2700">
              <a:solidFill>
                <a:srgbClr val="000000"/>
              </a:solidFill>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As a group turn and talk to review </a:t>
            </a:r>
            <a:endParaRPr>
              <a:solidFill>
                <a:schemeClr val="dk1"/>
              </a:solidFill>
              <a:latin typeface="Trebuchet MS"/>
              <a:ea typeface="Trebuchet MS"/>
              <a:cs typeface="Trebuchet MS"/>
              <a:sym typeface="Trebuchet MS"/>
            </a:endParaRPr>
          </a:p>
          <a:p>
            <a:pPr indent="-165100" lvl="0" marL="254000" marR="0" rtl="0" algn="l">
              <a:spcBef>
                <a:spcPts val="800"/>
              </a:spcBef>
              <a:spcAft>
                <a:spcPts val="0"/>
              </a:spcAft>
              <a:buClr>
                <a:schemeClr val="accent1"/>
              </a:buClr>
              <a:buSzPts val="1400"/>
              <a:buFont typeface="Noto Sans Symbols"/>
              <a:buNone/>
            </a:pPr>
            <a:r>
              <a:rPr lang="en">
                <a:solidFill>
                  <a:schemeClr val="dk1"/>
                </a:solidFill>
                <a:latin typeface="Trebuchet MS"/>
                <a:ea typeface="Trebuchet MS"/>
                <a:cs typeface="Trebuchet MS"/>
                <a:sym typeface="Trebuchet MS"/>
              </a:rPr>
              <a:t>your group norms you agreed to. </a:t>
            </a:r>
            <a:endParaRPr b="0" i="0" sz="1800" u="none" cap="none" strike="noStrike">
              <a:solidFill>
                <a:schemeClr val="dk1"/>
              </a:solidFill>
              <a:latin typeface="Trebuchet MS"/>
              <a:ea typeface="Trebuchet MS"/>
              <a:cs typeface="Trebuchet MS"/>
              <a:sym typeface="Trebuchet MS"/>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00" name="Google Shape;100;p19" title="Electric  - 5 Minute Countdown">
            <a:hlinkClick r:id="rId3"/>
          </p:cNvPr>
          <p:cNvPicPr preferRelativeResize="0"/>
          <p:nvPr/>
        </p:nvPicPr>
        <p:blipFill>
          <a:blip r:embed="rId4">
            <a:alphaModFix/>
          </a:blip>
          <a:stretch>
            <a:fillRect/>
          </a:stretch>
        </p:blipFill>
        <p:spPr>
          <a:xfrm>
            <a:off x="2404875" y="3166300"/>
            <a:ext cx="2286000" cy="1714500"/>
          </a:xfrm>
          <a:prstGeom prst="rect">
            <a:avLst/>
          </a:prstGeom>
          <a:noFill/>
          <a:ln>
            <a:noFill/>
          </a:ln>
        </p:spPr>
      </p:pic>
      <p:pic>
        <p:nvPicPr>
          <p:cNvPr id="101" name="Google Shape;101;p19"/>
          <p:cNvPicPr preferRelativeResize="0"/>
          <p:nvPr/>
        </p:nvPicPr>
        <p:blipFill rotWithShape="1">
          <a:blip r:embed="rId5">
            <a:alphaModFix/>
          </a:blip>
          <a:srcRect b="0" l="0" r="10071" t="0"/>
          <a:stretch/>
        </p:blipFill>
        <p:spPr>
          <a:xfrm>
            <a:off x="5569175" y="180465"/>
            <a:ext cx="3429150" cy="4535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Group Roles</a:t>
            </a:r>
            <a:endParaRPr/>
          </a:p>
        </p:txBody>
      </p:sp>
      <p:sp>
        <p:nvSpPr>
          <p:cNvPr id="107" name="Google Shape;107;p20"/>
          <p:cNvSpPr txBox="1"/>
          <p:nvPr>
            <p:ph idx="1" type="body"/>
          </p:nvPr>
        </p:nvSpPr>
        <p:spPr>
          <a:xfrm>
            <a:off x="457200" y="1207062"/>
            <a:ext cx="7239000" cy="36348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Clr>
                <a:srgbClr val="000000"/>
              </a:buClr>
              <a:buSzPts val="2400"/>
              <a:buAutoNum type="arabicPeriod"/>
            </a:pPr>
            <a:r>
              <a:rPr lang="en" sz="2400">
                <a:solidFill>
                  <a:srgbClr val="000000"/>
                </a:solidFill>
              </a:rPr>
              <a:t>Review roles - how were roles assigned last time?</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Pick new roles - different from last time: which one would suit you better?</a:t>
            </a:r>
            <a:endParaRPr sz="2400">
              <a:solidFill>
                <a:srgbClr val="000000"/>
              </a:solidFill>
            </a:endParaRPr>
          </a:p>
          <a:p>
            <a:pPr indent="0" lvl="0" marL="457200" rtl="0" algn="l">
              <a:spcBef>
                <a:spcPts val="1600"/>
              </a:spcBef>
              <a:spcAft>
                <a:spcPts val="1600"/>
              </a:spcAft>
              <a:buNone/>
            </a:pPr>
            <a:r>
              <a:t/>
            </a:r>
            <a:endParaRPr/>
          </a:p>
        </p:txBody>
      </p:sp>
      <p:pic>
        <p:nvPicPr>
          <p:cNvPr descr="To celebrate 100,000 views on my last countdown, I decided to make a brand new one for you to use at your church, youth group, school, or wherever you want!&#10;&#10;Music Used :&#10;TheFatRat - Time Lapse&#10;Tobu - Colors&#10;&#10;Programs used :&#10;Adobe After Effects CC 2014&#10;&#10;Expect more frequent uploads in the future!" id="108" name="Google Shape;108;p20" title="Electric  - 5 Minute Countdown">
            <a:hlinkClick r:id="rId3"/>
          </p:cNvPr>
          <p:cNvPicPr preferRelativeResize="0"/>
          <p:nvPr/>
        </p:nvPicPr>
        <p:blipFill>
          <a:blip r:embed="rId4">
            <a:alphaModFix/>
          </a:blip>
          <a:stretch>
            <a:fillRect/>
          </a:stretch>
        </p:blipFill>
        <p:spPr>
          <a:xfrm>
            <a:off x="6629075" y="3287700"/>
            <a:ext cx="2286000" cy="1714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457200" y="240030"/>
            <a:ext cx="7239000" cy="857400"/>
          </a:xfrm>
          <a:prstGeom prst="rect">
            <a:avLst/>
          </a:prstGeom>
        </p:spPr>
        <p:txBody>
          <a:bodyPr anchorCtr="0" anchor="b" bIns="0" lIns="45700" spcFirstLastPara="1" rIns="45700" wrap="square" tIns="0">
            <a:noAutofit/>
          </a:bodyPr>
          <a:lstStyle/>
          <a:p>
            <a:pPr indent="0" lvl="0" marL="0" rtl="0" algn="l">
              <a:spcBef>
                <a:spcPts val="0"/>
              </a:spcBef>
              <a:spcAft>
                <a:spcPts val="0"/>
              </a:spcAft>
              <a:buNone/>
            </a:pPr>
            <a:r>
              <a:rPr lang="en"/>
              <a:t>Review from Lesson 1</a:t>
            </a:r>
            <a:endParaRPr/>
          </a:p>
        </p:txBody>
      </p:sp>
      <p:sp>
        <p:nvSpPr>
          <p:cNvPr id="114" name="Google Shape;114;p21"/>
          <p:cNvSpPr txBox="1"/>
          <p:nvPr>
            <p:ph idx="1" type="body"/>
          </p:nvPr>
        </p:nvSpPr>
        <p:spPr>
          <a:xfrm>
            <a:off x="457200" y="1207050"/>
            <a:ext cx="8066100" cy="3573000"/>
          </a:xfrm>
          <a:prstGeom prst="rect">
            <a:avLst/>
          </a:prstGeom>
        </p:spPr>
        <p:txBody>
          <a:bodyPr anchorCtr="0" anchor="t" bIns="45700" lIns="91425" spcFirstLastPara="1" rIns="91425" wrap="square" tIns="45700">
            <a:noAutofit/>
          </a:bodyPr>
          <a:lstStyle/>
          <a:p>
            <a:pPr indent="-381000" lvl="0" marL="457200" rtl="0" algn="l">
              <a:spcBef>
                <a:spcPts val="600"/>
              </a:spcBef>
              <a:spcAft>
                <a:spcPts val="0"/>
              </a:spcAft>
              <a:buClr>
                <a:srgbClr val="000000"/>
              </a:buClr>
              <a:buSzPts val="2400"/>
              <a:buAutoNum type="arabicPeriod"/>
            </a:pPr>
            <a:r>
              <a:rPr lang="en" sz="2400">
                <a:solidFill>
                  <a:srgbClr val="000000"/>
                </a:solidFill>
              </a:rPr>
              <a:t>Video: </a:t>
            </a:r>
            <a:r>
              <a:rPr lang="en" sz="2400" u="sng">
                <a:solidFill>
                  <a:srgbClr val="000000"/>
                </a:solidFill>
                <a:latin typeface="Times New Roman"/>
                <a:ea typeface="Times New Roman"/>
                <a:cs typeface="Times New Roman"/>
                <a:sym typeface="Times New Roman"/>
                <a:hlinkClick r:id="rId3"/>
              </a:rPr>
              <a:t>https://www.youtube.com/watch?v=1iSuZngvCpY</a:t>
            </a:r>
            <a:r>
              <a:rPr lang="en" sz="2400">
                <a:solidFill>
                  <a:srgbClr val="000000"/>
                </a:solidFill>
              </a:rPr>
              <a:t>  </a:t>
            </a:r>
            <a:endParaRPr sz="2400">
              <a:solidFill>
                <a:srgbClr val="000000"/>
              </a:solidFill>
            </a:endParaRPr>
          </a:p>
          <a:p>
            <a:pPr indent="-381000" lvl="0" marL="457200" rtl="0" algn="l">
              <a:spcBef>
                <a:spcPts val="0"/>
              </a:spcBef>
              <a:spcAft>
                <a:spcPts val="0"/>
              </a:spcAft>
              <a:buClr>
                <a:srgbClr val="000000"/>
              </a:buClr>
              <a:buSzPts val="2400"/>
              <a:buAutoNum type="arabicPeriod"/>
            </a:pPr>
            <a:r>
              <a:rPr lang="en" sz="2400">
                <a:solidFill>
                  <a:srgbClr val="000000"/>
                </a:solidFill>
              </a:rPr>
              <a:t>Vocabulary - see cards</a:t>
            </a:r>
            <a:endParaRPr sz="2400">
              <a:solidFill>
                <a:srgbClr val="000000"/>
              </a:solidFill>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Economic stability</a:t>
            </a:r>
            <a:endParaRPr sz="2400">
              <a:solidFill>
                <a:srgbClr val="000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Education</a:t>
            </a:r>
            <a:endParaRPr sz="2400">
              <a:solidFill>
                <a:srgbClr val="000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Social and Community Supports</a:t>
            </a:r>
            <a:endParaRPr sz="2400">
              <a:solidFill>
                <a:srgbClr val="000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Health Care</a:t>
            </a:r>
            <a:endParaRPr sz="2400">
              <a:solidFill>
                <a:srgbClr val="000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Food</a:t>
            </a:r>
            <a:endParaRPr sz="2400">
              <a:solidFill>
                <a:srgbClr val="000000"/>
              </a:solidFill>
              <a:latin typeface="Times New Roman"/>
              <a:ea typeface="Times New Roman"/>
              <a:cs typeface="Times New Roman"/>
              <a:sym typeface="Times New Roman"/>
            </a:endParaRPr>
          </a:p>
          <a:p>
            <a:pPr indent="-381000" lvl="1" marL="914400" rtl="0" algn="l">
              <a:lnSpc>
                <a:spcPct val="100000"/>
              </a:lnSpc>
              <a:spcBef>
                <a:spcPts val="0"/>
              </a:spcBef>
              <a:spcAft>
                <a:spcPts val="0"/>
              </a:spcAft>
              <a:buClr>
                <a:srgbClr val="000000"/>
              </a:buClr>
              <a:buSzPts val="2400"/>
              <a:buFont typeface="Times New Roman"/>
              <a:buAutoNum type="alphaLcPeriod"/>
            </a:pPr>
            <a:r>
              <a:rPr lang="en" sz="2400">
                <a:solidFill>
                  <a:srgbClr val="000000"/>
                </a:solidFill>
                <a:latin typeface="Times New Roman"/>
                <a:ea typeface="Times New Roman"/>
                <a:cs typeface="Times New Roman"/>
                <a:sym typeface="Times New Roman"/>
              </a:rPr>
              <a:t>Neighborhood and Physical Environment</a:t>
            </a:r>
            <a:endParaRPr sz="240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2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Social Determinants</a:t>
            </a:r>
            <a:endParaRPr/>
          </a:p>
        </p:txBody>
      </p:sp>
      <p:sp>
        <p:nvSpPr>
          <p:cNvPr id="120" name="Google Shape;120;p2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